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3"/>
  </p:notesMasterIdLst>
  <p:handoutMasterIdLst>
    <p:handoutMasterId r:id="rId24"/>
  </p:handoutMasterIdLst>
  <p:sldIdLst>
    <p:sldId id="831" r:id="rId2"/>
    <p:sldId id="756" r:id="rId3"/>
    <p:sldId id="799" r:id="rId4"/>
    <p:sldId id="766" r:id="rId5"/>
    <p:sldId id="770" r:id="rId6"/>
    <p:sldId id="795" r:id="rId7"/>
    <p:sldId id="822" r:id="rId8"/>
    <p:sldId id="796" r:id="rId9"/>
    <p:sldId id="797" r:id="rId10"/>
    <p:sldId id="825" r:id="rId11"/>
    <p:sldId id="798" r:id="rId12"/>
    <p:sldId id="826" r:id="rId13"/>
    <p:sldId id="800" r:id="rId14"/>
    <p:sldId id="810" r:id="rId15"/>
    <p:sldId id="775" r:id="rId16"/>
    <p:sldId id="776" r:id="rId17"/>
    <p:sldId id="777" r:id="rId18"/>
    <p:sldId id="778" r:id="rId19"/>
    <p:sldId id="779" r:id="rId20"/>
    <p:sldId id="780" r:id="rId21"/>
    <p:sldId id="830" r:id="rId22"/>
  </p:sldIdLst>
  <p:sldSz cx="12192000" cy="6858000"/>
  <p:notesSz cx="7099300" cy="10234613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ECFF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8" autoAdjust="0"/>
  </p:normalViewPr>
  <p:slideViewPr>
    <p:cSldViewPr>
      <p:cViewPr varScale="1">
        <p:scale>
          <a:sx n="65" d="100"/>
          <a:sy n="65" d="100"/>
        </p:scale>
        <p:origin x="-66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9.xml"/><Relationship Id="rId7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16.xml"/><Relationship Id="rId10" Type="http://schemas.openxmlformats.org/officeDocument/2006/relationships/image" Target="../media/image28.png"/><Relationship Id="rId4" Type="http://schemas.openxmlformats.org/officeDocument/2006/relationships/tags" Target="../tags/tag15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33.png"/><Relationship Id="rId26" Type="http://schemas.openxmlformats.org/officeDocument/2006/relationships/image" Target="../media/image22.png"/><Relationship Id="rId3" Type="http://schemas.openxmlformats.org/officeDocument/2006/relationships/tags" Target="../tags/tag19.xml"/><Relationship Id="rId21" Type="http://schemas.openxmlformats.org/officeDocument/2006/relationships/image" Target="../media/image36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32.png"/><Relationship Id="rId25" Type="http://schemas.openxmlformats.org/officeDocument/2006/relationships/image" Target="../media/image21.png"/><Relationship Id="rId33" Type="http://schemas.openxmlformats.org/officeDocument/2006/relationships/image" Target="../media/image44.png"/><Relationship Id="rId2" Type="http://schemas.openxmlformats.org/officeDocument/2006/relationships/tags" Target="../tags/tag18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20.png"/><Relationship Id="rId32" Type="http://schemas.openxmlformats.org/officeDocument/2006/relationships/image" Target="../media/image43.png"/><Relationship Id="rId5" Type="http://schemas.openxmlformats.org/officeDocument/2006/relationships/tags" Target="../tags/tag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8.png"/><Relationship Id="rId28" Type="http://schemas.openxmlformats.org/officeDocument/2006/relationships/image" Target="../media/image39.png"/><Relationship Id="rId10" Type="http://schemas.openxmlformats.org/officeDocument/2006/relationships/tags" Target="../tags/tag26.xml"/><Relationship Id="rId19" Type="http://schemas.openxmlformats.org/officeDocument/2006/relationships/image" Target="../media/image34.png"/><Relationship Id="rId31" Type="http://schemas.openxmlformats.org/officeDocument/2006/relationships/image" Target="../media/image42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37.png"/><Relationship Id="rId27" Type="http://schemas.openxmlformats.org/officeDocument/2006/relationships/image" Target="../media/image23.png"/><Relationship Id="rId30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43497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905000"/>
            <a:ext cx="12192000" cy="609600"/>
          </a:xfrm>
        </p:spPr>
        <p:txBody>
          <a:bodyPr/>
          <a:lstStyle/>
          <a:p>
            <a:pPr rtl="1" eaLnBrk="1" hangingPunct="1"/>
            <a:r>
              <a:rPr lang="fa-IR" sz="3600" dirty="0" smtClean="0"/>
              <a:t>یادگیری تقویتی</a:t>
            </a:r>
            <a:r>
              <a:rPr lang="fa-IR" sz="3600" dirty="0"/>
              <a:t> </a:t>
            </a:r>
            <a:r>
              <a:rPr lang="en-US" sz="3600" dirty="0" smtClean="0"/>
              <a:t>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19311"/>
            <a:ext cx="12192000" cy="83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sz="2000" dirty="0">
                <a:latin typeface="Calibri"/>
                <a:cs typeface="B Compset" pitchFamily="2" charset="-78"/>
              </a:rPr>
              <a:t>دانشگاه ایلام</a:t>
            </a:r>
            <a:endParaRPr lang="en-US" sz="2000" dirty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sz="2000" dirty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dirty="0">
                <a:cs typeface="B Nazanin" pitchFamily="2" charset="-78"/>
              </a:rPr>
              <a:t>ai.berkeley.edu</a:t>
            </a:r>
            <a:r>
              <a:rPr lang="fa-IR" sz="2000" dirty="0">
                <a:cs typeface="B Nazanin" pitchFamily="2" charset="-78"/>
              </a:rPr>
              <a:t> استفاده شده </a:t>
            </a:r>
            <a:r>
              <a:rPr lang="fa-IR" sz="2000" dirty="0" smtClean="0">
                <a:cs typeface="B Nazanin" pitchFamily="2" charset="-78"/>
              </a:rPr>
              <a:t>است)</a:t>
            </a:r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2497356"/>
            <a:ext cx="3931088" cy="3305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16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sz="3600" dirty="0" smtClean="0"/>
              <a:t>دومی یادگیری </a:t>
            </a:r>
            <a:r>
              <a:rPr lang="en-US" sz="3600" dirty="0" smtClean="0"/>
              <a:t> </a:t>
            </a:r>
            <a:r>
              <a:rPr lang="en-US" sz="3600" dirty="0">
                <a:sym typeface="Symbol" pitchFamily="18" charset="2"/>
              </a:rPr>
              <a:t>-</a:t>
            </a:r>
            <a:r>
              <a:rPr lang="en-US" sz="3600" dirty="0" smtClean="0">
                <a:sym typeface="Symbol" pitchFamily="18" charset="2"/>
              </a:rPr>
              <a:t>greedy</a:t>
            </a:r>
            <a:r>
              <a:rPr lang="fa-IR" sz="3600" dirty="0" smtClean="0">
                <a:sym typeface="Symbol" pitchFamily="18" charset="2"/>
              </a:rPr>
              <a:t> </a:t>
            </a:r>
            <a:r>
              <a:rPr lang="fa-IR" sz="3600" dirty="0" smtClean="0"/>
              <a:t> </a:t>
            </a:r>
            <a:endParaRPr lang="en-US" sz="3600" dirty="0"/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توابع اکتشاف</a:t>
            </a:r>
            <a:endParaRPr lang="en-US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495800" y="1219200"/>
            <a:ext cx="7315200" cy="4729164"/>
          </a:xfrm>
        </p:spPr>
        <p:txBody>
          <a:bodyPr/>
          <a:lstStyle/>
          <a:p>
            <a:pPr algn="r" rtl="1"/>
            <a:r>
              <a:rPr lang="fa-IR" sz="2800" dirty="0" smtClean="0"/>
              <a:t>کی بگردیم: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اعمال تصادفی: مقدار مشخصی از اعمال را تصادفی انجام دهید.</a:t>
            </a:r>
          </a:p>
          <a:p>
            <a:pPr lvl="1" algn="r" rtl="1"/>
            <a:r>
              <a:rPr lang="fa-IR" sz="2400" dirty="0" smtClean="0"/>
              <a:t>راه بهتر: جاهایی را بگردیید که بدبودن آنها هنوز معلوم نیست. </a:t>
            </a:r>
          </a:p>
          <a:p>
            <a:pPr lvl="2" algn="r" rtl="1"/>
            <a:r>
              <a:rPr lang="fa-IR" sz="2000" dirty="0" smtClean="0"/>
              <a:t>بعد از  مدتی اکتشاف تمام می شود. </a:t>
            </a:r>
          </a:p>
          <a:p>
            <a:pPr algn="r" rtl="1"/>
            <a:r>
              <a:rPr lang="fa-IR" sz="2800" dirty="0" smtClean="0"/>
              <a:t>تابع اکتشاف: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از ارزش حالت </a:t>
            </a:r>
            <a:r>
              <a:rPr lang="en-US" sz="2400" dirty="0" smtClean="0"/>
              <a:t>u</a:t>
            </a:r>
            <a:r>
              <a:rPr lang="fa-IR" sz="2400" dirty="0" smtClean="0"/>
              <a:t> و تعداد دفعات رفتن</a:t>
            </a:r>
            <a:r>
              <a:rPr lang="fa-IR" sz="2400" dirty="0"/>
              <a:t> </a:t>
            </a:r>
            <a:r>
              <a:rPr lang="fa-IR" sz="2400" dirty="0" smtClean="0"/>
              <a:t>به این حالت </a:t>
            </a:r>
            <a:r>
              <a:rPr lang="en-US" sz="2400" dirty="0" smtClean="0"/>
              <a:t>n</a:t>
            </a:r>
            <a:r>
              <a:rPr lang="fa-IR" sz="2400" dirty="0" smtClean="0"/>
              <a:t> استفاده کنید. </a:t>
            </a:r>
            <a:endParaRPr lang="en-US" sz="2400" dirty="0" smtClean="0"/>
          </a:p>
          <a:p>
            <a:pPr lvl="1" algn="r" rtl="1">
              <a:spcBef>
                <a:spcPts val="76"/>
              </a:spcBef>
              <a:buNone/>
            </a:pPr>
            <a:r>
              <a:rPr lang="en-US" sz="2400" dirty="0" smtClean="0"/>
              <a:t>	</a:t>
            </a:r>
            <a:r>
              <a:rPr lang="fa-IR" sz="2400" dirty="0" smtClean="0"/>
              <a:t>سودمندی حالت را طبق رابطه زیر حساب کنید. </a:t>
            </a:r>
            <a:endParaRPr lang="en-US" sz="2400" dirty="0" smtClean="0"/>
          </a:p>
          <a:p>
            <a:pPr lvl="1" algn="r" rtl="1">
              <a:buNone/>
            </a:pPr>
            <a:endParaRPr lang="en-US" sz="2400" dirty="0" smtClean="0"/>
          </a:p>
          <a:p>
            <a:pPr lvl="1" algn="r" rtl="1"/>
            <a:endParaRPr lang="en-US" dirty="0" smtClean="0"/>
          </a:p>
          <a:p>
            <a:pPr lvl="1" algn="r" rtl="1"/>
            <a:endParaRPr lang="en-US" sz="2400" dirty="0" smtClean="0"/>
          </a:p>
          <a:p>
            <a:pPr lvl="1" algn="r" rtl="1">
              <a:buNone/>
            </a:pPr>
            <a:r>
              <a:rPr lang="en-US" sz="2400" dirty="0" smtClean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048" y="1238179"/>
            <a:ext cx="4621888" cy="3352072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0978" y="4261336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3004631" y="5257783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8915400" y="520336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latin typeface="Calibri" pitchFamily="34" charset="0"/>
                <a:cs typeface="B Nazanin" pitchFamily="2" charset="-78"/>
              </a:rPr>
              <a:t>به روز رسانی </a:t>
            </a:r>
            <a:r>
              <a:rPr lang="en-US" sz="2400" dirty="0">
                <a:latin typeface="Calibri" pitchFamily="34" charset="0"/>
                <a:cs typeface="B Nazanin" pitchFamily="2" charset="-78"/>
              </a:rPr>
              <a:t>Q</a:t>
            </a:r>
            <a:r>
              <a:rPr lang="fa-IR" sz="2400" dirty="0">
                <a:latin typeface="Calibri" pitchFamily="34" charset="0"/>
                <a:cs typeface="B Nazanin" pitchFamily="2" charset="-78"/>
              </a:rPr>
              <a:t>: </a:t>
            </a: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جدید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8915400" y="47244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به روز رسانی </a:t>
            </a:r>
            <a:r>
              <a:rPr lang="en-US" sz="2400" dirty="0" smtClean="0">
                <a:latin typeface="Calibri" pitchFamily="34" charset="0"/>
                <a:cs typeface="B Nazanin" pitchFamily="2" charset="-78"/>
              </a:rPr>
              <a:t>Q</a:t>
            </a: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: قدیم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3600" dirty="0" smtClean="0"/>
              <a:t>دموی تابع اکتشاف</a:t>
            </a:r>
            <a:endParaRPr lang="en-US" sz="3600" dirty="0"/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پشیمانی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1519236"/>
            <a:ext cx="4927600" cy="4729164"/>
          </a:xfrm>
        </p:spPr>
        <p:txBody>
          <a:bodyPr/>
          <a:lstStyle/>
          <a:p>
            <a:pPr algn="r" rtl="1"/>
            <a:r>
              <a:rPr lang="fa-IR" sz="2200" dirty="0" smtClean="0"/>
              <a:t>اگرچه سیاست بهینه را یادگرفتیم. اما اشتباهاتی هم در طول مسیر داشتیم.</a:t>
            </a:r>
            <a:endParaRPr lang="en-US" sz="2200" dirty="0" smtClean="0"/>
          </a:p>
          <a:p>
            <a:pPr algn="r" rtl="1"/>
            <a:r>
              <a:rPr lang="fa-IR" sz="2200" dirty="0" smtClean="0"/>
              <a:t>پشیمانی یک معیار برای هزینه ی کلی اشتباهات است.</a:t>
            </a:r>
          </a:p>
          <a:p>
            <a:pPr algn="r" rtl="1"/>
            <a:r>
              <a:rPr lang="fa-IR" sz="2200" dirty="0" smtClean="0"/>
              <a:t>تفاوت بین جوایز مورد انتظار و جوایز بهینه ی مورد انتظار</a:t>
            </a:r>
          </a:p>
          <a:p>
            <a:pPr algn="r" rtl="1"/>
            <a:r>
              <a:rPr lang="fa-IR" sz="2200" dirty="0" smtClean="0"/>
              <a:t>کمینه کردن پشیمانی فراتر از بهینه عمل کردن است. </a:t>
            </a:r>
          </a:p>
          <a:p>
            <a:pPr algn="r" rtl="1"/>
            <a:r>
              <a:rPr lang="fa-IR" sz="2200" dirty="0" smtClean="0"/>
              <a:t>یعنی ما بهینگی را به صورت بهینه یاد بگیریم. </a:t>
            </a:r>
          </a:p>
          <a:p>
            <a:pPr algn="r" rtl="1"/>
            <a:r>
              <a:rPr lang="fa-IR" sz="2200" dirty="0" smtClean="0"/>
              <a:t>مثال: اکتشاف تصادفی و توابع اکتشاف هر دو منجر به رفتار بهینه می شوند. اما اکتشاف تصادفی پشیمانی بیشتری دارد. </a:t>
            </a:r>
            <a:endParaRPr lang="en-US" sz="22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240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یادگیری </a:t>
            </a:r>
            <a:r>
              <a:rPr lang="en-US" dirty="0" smtClean="0"/>
              <a:t>Q</a:t>
            </a:r>
            <a:r>
              <a:rPr lang="fa-IR" dirty="0" smtClean="0"/>
              <a:t> </a:t>
            </a:r>
            <a:r>
              <a:rPr lang="fa-IR" dirty="0"/>
              <a:t>تقریبی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تعمیم بین حالتها</a:t>
            </a:r>
            <a:endParaRPr lang="en-US" dirty="0" smtClean="0"/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5029200" y="1371600"/>
            <a:ext cx="6985000" cy="4729164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400" dirty="0" smtClean="0"/>
              <a:t>در روش </a:t>
            </a:r>
            <a:r>
              <a:rPr lang="en-US" sz="2400" dirty="0" smtClean="0"/>
              <a:t>Q-Learning </a:t>
            </a:r>
            <a:r>
              <a:rPr lang="fa-IR" sz="2400" dirty="0" smtClean="0"/>
              <a:t>جدولی از مقادیر </a:t>
            </a:r>
            <a:r>
              <a:rPr lang="en-US" sz="2400" dirty="0" smtClean="0"/>
              <a:t>q</a:t>
            </a:r>
            <a:r>
              <a:rPr lang="fa-IR" sz="2400" dirty="0" smtClean="0"/>
              <a:t> را نگهداری می کنیم. </a:t>
            </a:r>
          </a:p>
          <a:p>
            <a:pPr lvl="2" algn="r" rtl="1">
              <a:lnSpc>
                <a:spcPct val="90000"/>
              </a:lnSpc>
            </a:pPr>
            <a:endParaRPr lang="en-US" sz="18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در واقعیت، نمی توان همه ی حالتها را یاد گرفت.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تعداد زیاد حالتها باعث می شود که نتوان همه را در حین یادگیری دید. 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جدول </a:t>
            </a:r>
            <a:r>
              <a:rPr lang="en-US" sz="2000" dirty="0" smtClean="0"/>
              <a:t>q</a:t>
            </a:r>
            <a:r>
              <a:rPr lang="fa-IR" sz="2000" dirty="0" smtClean="0"/>
              <a:t> در حافظه جا نمی شود. </a:t>
            </a:r>
          </a:p>
          <a:p>
            <a:pPr lvl="1" algn="r" rtl="1">
              <a:lnSpc>
                <a:spcPct val="90000"/>
              </a:lnSpc>
            </a:pPr>
            <a:endParaRPr lang="fa-IR" sz="2000" dirty="0"/>
          </a:p>
          <a:p>
            <a:pPr lvl="1" algn="r" rtl="1">
              <a:lnSpc>
                <a:spcPct val="90000"/>
              </a:lnSpc>
            </a:pPr>
            <a:endParaRPr lang="fa-IR" sz="20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راه حل اینکار تعمیم است.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در حین تجربه کردن، تعدا کمی از حالتها را یاد بگیرید. 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این تجارب را به حالتهای جدید ولی مشابه تعمیم دهید.</a:t>
            </a:r>
            <a:endParaRPr lang="en-US" sz="2000" dirty="0" smtClean="0"/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اینکار در یادگیری ماشین خیلی پرکاربرد است.</a:t>
            </a:r>
            <a:endParaRPr lang="en-US" sz="2000" dirty="0" smtClean="0"/>
          </a:p>
          <a:p>
            <a:pPr lvl="1" algn="r" rtl="1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505200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592" y="1167285"/>
            <a:ext cx="2971800" cy="2108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 smtClean="0"/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8763000" y="2971799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65727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10600" y="1524000"/>
            <a:ext cx="2819400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90000"/>
              </a:lnSpc>
            </a:pP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در حین تجربه فهمیدیم این حالت بد است.</a:t>
            </a:r>
            <a:endParaRPr lang="en-US" sz="2400" dirty="0" smtClean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8200" y="1523999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90000"/>
              </a:lnSpc>
            </a:pP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در </a:t>
            </a:r>
            <a:r>
              <a:rPr lang="en-US" sz="2400" dirty="0" smtClean="0">
                <a:latin typeface="Calibri" pitchFamily="34" charset="0"/>
                <a:cs typeface="B Nazanin" pitchFamily="2" charset="-78"/>
              </a:rPr>
              <a:t>q-learning</a:t>
            </a: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 معمولی، راجع به این حالت چیزی نمی دانیم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44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یا حتی این حالت!</a:t>
            </a:r>
            <a:endParaRPr lang="en-US" sz="2400" dirty="0" smtClean="0">
              <a:latin typeface="Calibri" pitchFamily="34" charset="0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نمایش مبتنی بر ویژگی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5029200" y="1524000"/>
            <a:ext cx="6858000" cy="4525963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 smtClean="0"/>
              <a:t>زاه حل: هر حالت را با یک بردار از ویژگیها نمایش دهید.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ویژگیها توابعی از حالتها به اعداد حقیقی یا دودویی هستند که خواص مهم حالت را ضبط می کنند.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مثال:</a:t>
            </a:r>
            <a:endParaRPr lang="en-US" sz="2000" dirty="0" smtClean="0"/>
          </a:p>
          <a:p>
            <a:pPr lvl="2" algn="r" rtl="1">
              <a:lnSpc>
                <a:spcPct val="80000"/>
              </a:lnSpc>
            </a:pPr>
            <a:r>
              <a:rPr lang="fa-IR" sz="1800" dirty="0" smtClean="0"/>
              <a:t>فاصه تا نزدیکترین غول</a:t>
            </a:r>
            <a:endParaRPr lang="en-US" sz="1800" dirty="0" smtClean="0"/>
          </a:p>
          <a:p>
            <a:pPr lvl="2" algn="r" rtl="1">
              <a:lnSpc>
                <a:spcPct val="80000"/>
              </a:lnSpc>
            </a:pPr>
            <a:r>
              <a:rPr lang="fa-IR" sz="1800" dirty="0"/>
              <a:t>فاصه تا نزدیکترین </a:t>
            </a:r>
            <a:r>
              <a:rPr lang="fa-IR" sz="1800" dirty="0" smtClean="0"/>
              <a:t>غذا</a:t>
            </a:r>
            <a:endParaRPr lang="en-US" sz="1800" dirty="0"/>
          </a:p>
          <a:p>
            <a:pPr lvl="2" algn="r" rtl="1">
              <a:lnSpc>
                <a:spcPct val="80000"/>
              </a:lnSpc>
            </a:pPr>
            <a:r>
              <a:rPr lang="fa-IR" sz="1800" dirty="0" smtClean="0"/>
              <a:t>تعداد غولها</a:t>
            </a:r>
            <a:endParaRPr lang="en-US" sz="1800" dirty="0" smtClean="0"/>
          </a:p>
          <a:p>
            <a:pPr lvl="2" algn="r" rtl="1">
              <a:lnSpc>
                <a:spcPct val="80000"/>
              </a:lnSpc>
            </a:pPr>
            <a:r>
              <a:rPr lang="en-US" sz="1800" dirty="0" smtClean="0"/>
              <a:t>1 / (dist to dot)</a:t>
            </a:r>
            <a:r>
              <a:rPr lang="en-US" sz="1800" baseline="30000" dirty="0" smtClean="0"/>
              <a:t>2</a:t>
            </a:r>
          </a:p>
          <a:p>
            <a:pPr lvl="2" algn="r" rtl="1">
              <a:lnSpc>
                <a:spcPct val="80000"/>
              </a:lnSpc>
            </a:pPr>
            <a:r>
              <a:rPr lang="fa-IR" sz="1800" dirty="0" smtClean="0"/>
              <a:t>آیا </a:t>
            </a:r>
            <a:r>
              <a:rPr lang="en-US" sz="1800" dirty="0" err="1" smtClean="0"/>
              <a:t>pacman</a:t>
            </a:r>
            <a:r>
              <a:rPr lang="fa-IR" sz="1800" dirty="0" smtClean="0"/>
              <a:t> داخل یک تونل است. </a:t>
            </a:r>
          </a:p>
          <a:p>
            <a:pPr lvl="2" algn="r" rtl="1">
              <a:lnSpc>
                <a:spcPct val="80000"/>
              </a:lnSpc>
            </a:pPr>
            <a:r>
              <a:rPr lang="fa-IR" sz="1800" dirty="0" smtClean="0"/>
              <a:t>....</a:t>
            </a:r>
            <a:endParaRPr lang="en-US" sz="1800" dirty="0" smtClean="0"/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می توان حالتهای </a:t>
            </a:r>
            <a:r>
              <a:rPr lang="en-US" sz="2000" dirty="0" smtClean="0"/>
              <a:t>q(</a:t>
            </a:r>
            <a:r>
              <a:rPr lang="en-US" sz="2000" dirty="0" err="1" smtClean="0"/>
              <a:t>s,a</a:t>
            </a:r>
            <a:r>
              <a:rPr lang="en-US" sz="2000" dirty="0" smtClean="0"/>
              <a:t>)</a:t>
            </a:r>
            <a:r>
              <a:rPr lang="fa-IR" sz="2000" dirty="0" smtClean="0"/>
              <a:t> را نیز با ویژگی نمایش داد (مثلا به غذا نزدیکتر شوید)</a:t>
            </a:r>
          </a:p>
          <a:p>
            <a:pPr lvl="1" algn="r" rtl="1">
              <a:lnSpc>
                <a:spcPct val="80000"/>
              </a:lnSpc>
            </a:pPr>
            <a:endParaRPr lang="fa-IR" sz="20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990600" y="16764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توابع خطی برای سودمندی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400" dirty="0" smtClean="0"/>
              <a:t>استفاده از نمایش ویژگی باعث می شود که </a:t>
            </a:r>
            <a:r>
              <a:rPr lang="en-US" sz="2400" dirty="0" smtClean="0"/>
              <a:t>q</a:t>
            </a:r>
            <a:r>
              <a:rPr lang="fa-IR" sz="2400" dirty="0" smtClean="0"/>
              <a:t> یا </a:t>
            </a:r>
            <a:r>
              <a:rPr lang="en-US" sz="2400" dirty="0" smtClean="0"/>
              <a:t>v</a:t>
            </a:r>
            <a:r>
              <a:rPr lang="fa-IR" sz="2400" dirty="0" smtClean="0"/>
              <a:t> را با یک تابع خطی از وزنها مدل کرد: </a:t>
            </a:r>
          </a:p>
          <a:p>
            <a:pPr algn="r" rtl="1">
              <a:lnSpc>
                <a:spcPct val="90000"/>
              </a:lnSpc>
            </a:pPr>
            <a:endParaRPr lang="en-US" sz="2400" dirty="0" smtClean="0"/>
          </a:p>
          <a:p>
            <a:pPr algn="r" rtl="1">
              <a:lnSpc>
                <a:spcPct val="90000"/>
              </a:lnSpc>
            </a:pPr>
            <a:endParaRPr lang="en-US" sz="2400" dirty="0" smtClean="0"/>
          </a:p>
          <a:p>
            <a:pPr algn="r" rtl="1">
              <a:lnSpc>
                <a:spcPct val="90000"/>
              </a:lnSpc>
            </a:pPr>
            <a:endParaRPr lang="en-US" sz="4000" dirty="0" smtClean="0"/>
          </a:p>
          <a:p>
            <a:pPr algn="r" rtl="1">
              <a:lnSpc>
                <a:spcPct val="90000"/>
              </a:lnSpc>
            </a:pPr>
            <a:endParaRPr lang="en-US" sz="24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مزیت: تجربه را می توان با چند عدد مدل کرد. </a:t>
            </a:r>
          </a:p>
          <a:p>
            <a:pPr algn="r" rtl="1">
              <a:lnSpc>
                <a:spcPct val="90000"/>
              </a:lnSpc>
            </a:pPr>
            <a:endParaRPr lang="en-US" sz="24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ایراد: ممکن است دو حالت مختلف ویژگی یکسان داشته باشند.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یادگیری </a:t>
            </a:r>
            <a:r>
              <a:rPr lang="en-US" dirty="0" smtClean="0"/>
              <a:t>Q</a:t>
            </a:r>
            <a:r>
              <a:rPr lang="fa-IR" dirty="0" smtClean="0"/>
              <a:t> تقریبی</a:t>
            </a:r>
            <a:endParaRPr lang="en-US" dirty="0" smtClean="0"/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2743199" y="2247900"/>
            <a:ext cx="9296400" cy="4267200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 smtClean="0"/>
              <a:t>یادگیری </a:t>
            </a:r>
            <a:r>
              <a:rPr lang="en-US" sz="2400" dirty="0" smtClean="0"/>
              <a:t>Q</a:t>
            </a:r>
            <a:r>
              <a:rPr lang="fa-IR" sz="2400" dirty="0" smtClean="0"/>
              <a:t> با توابع خطی </a:t>
            </a:r>
            <a:r>
              <a:rPr lang="en-US" sz="2400" dirty="0" smtClean="0"/>
              <a:t>Q</a:t>
            </a:r>
            <a:r>
              <a:rPr lang="fa-IR" sz="2400" dirty="0" smtClean="0"/>
              <a:t>:</a:t>
            </a:r>
            <a:endParaRPr lang="en-US" sz="2400" dirty="0" smtClean="0"/>
          </a:p>
          <a:p>
            <a:pPr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r>
              <a:rPr lang="fa-IR" sz="2400" dirty="0" smtClean="0"/>
              <a:t>شهود:</a:t>
            </a:r>
            <a:endParaRPr lang="en-US" sz="2400" dirty="0" smtClean="0"/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وزن ویژگیهای فعال را تنظیم کنید.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اگر اتفاق بدی افتاد، تقصیر را بر گردن ویژگی فعلی بیاندازید و ارزش تمام حالتهای مشابه را کم کنید. </a:t>
            </a:r>
            <a:endParaRPr lang="en-US" sz="2000" dirty="0" smtClean="0"/>
          </a:p>
          <a:p>
            <a:pPr lvl="4" algn="r" rtl="1">
              <a:lnSpc>
                <a:spcPct val="80000"/>
              </a:lnSpc>
            </a:pPr>
            <a:endParaRPr lang="en-US" sz="1200" dirty="0" smtClean="0"/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67124" y="37607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21174" y="42941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599" y="31623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657599" y="27813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9601200" y="3694889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fa-IR" dirty="0" smtClean="0"/>
              <a:t>مقدار واقعی </a:t>
            </a:r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9296399" y="42291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fa-IR" dirty="0"/>
              <a:t>مقدار </a:t>
            </a:r>
            <a:r>
              <a:rPr lang="fa-IR" dirty="0" smtClean="0"/>
              <a:t>تقریبی </a:t>
            </a:r>
            <a:r>
              <a:rPr lang="en-US" dirty="0" smtClean="0"/>
              <a:t>Q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653734"/>
            <a:ext cx="2940050" cy="2845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تقویتی</a:t>
            </a:r>
            <a:endParaRPr lang="en-US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2000" dirty="0">
                <a:latin typeface="Calibri"/>
                <a:ea typeface="ＭＳ Ｐゴシック" pitchFamily="34" charset="-128"/>
                <a:cs typeface="B Nazanin" pitchFamily="2" charset="-78"/>
              </a:rPr>
              <a:t>مبتنی بر مدل فرآیندهای تصادفی مارکوف: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>
                <a:ea typeface="ＭＳ Ｐゴシック" pitchFamily="34" charset="-128"/>
                <a:cs typeface="B Nazanin" pitchFamily="2" charset="-78"/>
              </a:rPr>
              <a:t>مجموعه ی حالتها </a:t>
            </a:r>
            <a:r>
              <a:rPr lang="en-US" sz="2000" dirty="0">
                <a:ea typeface="ＭＳ Ｐゴシック" pitchFamily="34" charset="-128"/>
                <a:cs typeface="B Nazanin" pitchFamily="2" charset="-78"/>
              </a:rPr>
              <a:t> S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>
                <a:ea typeface="ＭＳ Ｐゴシック" pitchFamily="34" charset="-128"/>
                <a:cs typeface="B Nazanin" pitchFamily="2" charset="-78"/>
              </a:rPr>
              <a:t>حالت شروع </a:t>
            </a:r>
            <a:r>
              <a:rPr lang="en-US" sz="2000" dirty="0">
                <a:ea typeface="ＭＳ Ｐゴシック" pitchFamily="34" charset="-128"/>
                <a:cs typeface="B Nazanin" pitchFamily="2" charset="-78"/>
              </a:rPr>
              <a:t>s</a:t>
            </a:r>
            <a:r>
              <a:rPr lang="en-US" sz="2000" baseline="-25000" dirty="0">
                <a:ea typeface="ＭＳ Ｐゴシック" pitchFamily="34" charset="-128"/>
                <a:cs typeface="B Nazanin" pitchFamily="2" charset="-78"/>
              </a:rPr>
              <a:t>0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>
                <a:ea typeface="ＭＳ Ｐゴシック" pitchFamily="34" charset="-128"/>
                <a:cs typeface="B Nazanin" pitchFamily="2" charset="-78"/>
              </a:rPr>
              <a:t>مجموعه اعمال </a:t>
            </a:r>
            <a:r>
              <a:rPr lang="en-US" sz="2000" dirty="0">
                <a:ea typeface="ＭＳ Ｐゴシック" pitchFamily="34" charset="-128"/>
                <a:cs typeface="B Nazanin" pitchFamily="2" charset="-78"/>
              </a:rPr>
              <a:t> A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>
                <a:ea typeface="ＭＳ Ｐゴシック" pitchFamily="34" charset="-128"/>
                <a:cs typeface="B Nazanin" pitchFamily="2" charset="-78"/>
              </a:rPr>
              <a:t>انتقالها </a:t>
            </a:r>
            <a:r>
              <a:rPr lang="en-US" sz="2000" dirty="0">
                <a:ea typeface="ＭＳ Ｐゴシック" pitchFamily="34" charset="-128"/>
                <a:cs typeface="B Nazanin" pitchFamily="2" charset="-78"/>
              </a:rPr>
              <a:t>P(s’</a:t>
            </a:r>
            <a:r>
              <a:rPr lang="en-US" altLang="ja-JP" sz="2000" dirty="0">
                <a:ea typeface="ＭＳ Ｐゴシック" pitchFamily="34" charset="-128"/>
                <a:cs typeface="B Nazanin" pitchFamily="2" charset="-78"/>
              </a:rPr>
              <a:t>|</a:t>
            </a:r>
            <a:r>
              <a:rPr lang="en-US" altLang="ja-JP" sz="2000" dirty="0" err="1">
                <a:ea typeface="ＭＳ Ｐゴシック" pitchFamily="34" charset="-128"/>
                <a:cs typeface="B Nazanin" pitchFamily="2" charset="-78"/>
              </a:rPr>
              <a:t>s,a</a:t>
            </a:r>
            <a:r>
              <a:rPr lang="en-US" altLang="ja-JP" sz="2000" dirty="0">
                <a:ea typeface="ＭＳ Ｐゴシック" pitchFamily="34" charset="-128"/>
                <a:cs typeface="B Nazanin" pitchFamily="2" charset="-78"/>
              </a:rPr>
              <a:t>) (or T(</a:t>
            </a:r>
            <a:r>
              <a:rPr lang="en-US" altLang="ja-JP" sz="2000" dirty="0" err="1">
                <a:ea typeface="ＭＳ Ｐゴシック" pitchFamily="34" charset="-128"/>
                <a:cs typeface="B Nazanin" pitchFamily="2" charset="-78"/>
              </a:rPr>
              <a:t>s,a,s</a:t>
            </a:r>
            <a:r>
              <a:rPr lang="en-US" altLang="ja-JP" sz="2000" dirty="0">
                <a:ea typeface="ＭＳ Ｐゴシック" pitchFamily="34" charset="-128"/>
                <a:cs typeface="B Nazanin" pitchFamily="2" charset="-78"/>
              </a:rPr>
              <a:t>’))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>
                <a:ea typeface="ＭＳ Ｐゴシック" pitchFamily="34" charset="-128"/>
                <a:cs typeface="B Nazanin" pitchFamily="2" charset="-78"/>
              </a:rPr>
              <a:t>جوایز </a:t>
            </a:r>
            <a:r>
              <a:rPr lang="en-US" sz="2000" dirty="0">
                <a:ea typeface="ＭＳ Ｐゴシック" pitchFamily="34" charset="-128"/>
                <a:cs typeface="B Nazanin" pitchFamily="2" charset="-78"/>
              </a:rPr>
              <a:t>R(</a:t>
            </a:r>
            <a:r>
              <a:rPr lang="en-US" sz="2000" dirty="0" err="1">
                <a:ea typeface="ＭＳ Ｐゴシック" pitchFamily="34" charset="-128"/>
                <a:cs typeface="B Nazanin" pitchFamily="2" charset="-78"/>
              </a:rPr>
              <a:t>s,a,s</a:t>
            </a:r>
            <a:r>
              <a:rPr lang="en-US" sz="2000" dirty="0">
                <a:ea typeface="ＭＳ Ｐゴシック" pitchFamily="34" charset="-128"/>
                <a:cs typeface="B Nazanin" pitchFamily="2" charset="-78"/>
              </a:rPr>
              <a:t>’</a:t>
            </a:r>
            <a:r>
              <a:rPr lang="en-US" altLang="ja-JP" sz="2000" dirty="0">
                <a:ea typeface="ＭＳ Ｐゴシック" pitchFamily="34" charset="-128"/>
                <a:cs typeface="B Nazanin" pitchFamily="2" charset="-78"/>
              </a:rPr>
              <a:t>)</a:t>
            </a:r>
            <a:r>
              <a:rPr lang="fa-IR" altLang="ja-JP" sz="2000" dirty="0">
                <a:ea typeface="ＭＳ Ｐゴシック" pitchFamily="34" charset="-128"/>
                <a:cs typeface="B Nazanin" pitchFamily="2" charset="-78"/>
              </a:rPr>
              <a:t> (و تخفیف </a:t>
            </a:r>
            <a:r>
              <a:rPr lang="en-US" altLang="ja-JP" sz="2000" dirty="0"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</a:t>
            </a:r>
            <a:r>
              <a:rPr lang="fa-IR" altLang="ja-JP" sz="2000" dirty="0">
                <a:ea typeface="ＭＳ Ｐゴシック" pitchFamily="34" charset="-128"/>
                <a:cs typeface="B Nazanin" pitchFamily="2" charset="-78"/>
              </a:rPr>
              <a:t>)</a:t>
            </a:r>
            <a:endParaRPr lang="en-US" altLang="ja-JP" sz="2000" dirty="0">
              <a:ea typeface="ＭＳ Ｐゴシック" pitchFamily="34" charset="-128"/>
              <a:cs typeface="B Nazanin" pitchFamily="2" charset="-78"/>
            </a:endParaRPr>
          </a:p>
          <a:p>
            <a:pPr algn="r" rtl="1"/>
            <a:endParaRPr lang="fa-IR" sz="2000" dirty="0" smtClean="0"/>
          </a:p>
          <a:p>
            <a:pPr algn="r" rtl="1"/>
            <a:r>
              <a:rPr lang="fa-IR" sz="2000" dirty="0">
                <a:latin typeface="Calibri"/>
                <a:ea typeface="ＭＳ Ｐゴシック" pitchFamily="34" charset="-128"/>
                <a:cs typeface="B Nazanin" pitchFamily="2" charset="-78"/>
              </a:rPr>
              <a:t>باز هم دنبال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(s)</a:t>
            </a:r>
            <a:r>
              <a:rPr lang="fa-IR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 </a:t>
            </a:r>
            <a:r>
              <a:rPr lang="fa-IR" sz="2000" dirty="0"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بهینه هستیم.</a:t>
            </a:r>
            <a:endParaRPr lang="en-US" sz="2000" dirty="0"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lvl="1" algn="r" rtl="1"/>
            <a:endParaRPr lang="en-US" sz="1600" dirty="0"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algn="r" rtl="1"/>
            <a:r>
              <a:rPr lang="fa-IR" sz="2000" dirty="0"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مشکل جدید:</a:t>
            </a:r>
            <a:r>
              <a:rPr lang="fa-IR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حالا مقادیر</a:t>
            </a:r>
            <a:r>
              <a:rPr lang="en-US" altLang="ja-JP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T </a:t>
            </a:r>
            <a:r>
              <a:rPr lang="fa-IR" altLang="ja-JP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 و </a:t>
            </a:r>
            <a:r>
              <a:rPr lang="en-US" altLang="ja-JP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R</a:t>
            </a:r>
            <a:r>
              <a:rPr lang="fa-IR" altLang="ja-JP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 را نمی دانیم. </a:t>
            </a:r>
            <a:endParaRPr lang="en-US" altLang="ja-JP" sz="2000" dirty="0">
              <a:solidFill>
                <a:srgbClr val="CC0000"/>
              </a:solidFill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algn="r" rtl="1"/>
            <a:endParaRPr lang="fa-IR" sz="2000" dirty="0" smtClean="0"/>
          </a:p>
          <a:p>
            <a:pPr lvl="1" algn="r" rtl="1"/>
            <a:endParaRPr lang="en-US" sz="1800" dirty="0">
              <a:solidFill>
                <a:srgbClr val="CC0000"/>
              </a:solidFill>
              <a:sym typeface="Symbol" pitchFamily="18" charset="2"/>
            </a:endParaRPr>
          </a:p>
          <a:p>
            <a:pPr algn="r" rtl="1"/>
            <a:r>
              <a:rPr lang="fa-IR" sz="2000" dirty="0" smtClean="0">
                <a:sym typeface="Symbol" pitchFamily="18" charset="2"/>
              </a:rPr>
              <a:t>ایده: میانگین گیری روی </a:t>
            </a:r>
            <a:r>
              <a:rPr lang="en-US" sz="2000" dirty="0" smtClean="0">
                <a:sym typeface="Symbol" pitchFamily="18" charset="2"/>
              </a:rPr>
              <a:t>T</a:t>
            </a:r>
            <a:r>
              <a:rPr lang="fa-IR" sz="2000" dirty="0" smtClean="0">
                <a:sym typeface="Symbol" pitchFamily="18" charset="2"/>
              </a:rPr>
              <a:t> برای نمونه های بدست آمده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13716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مثال: </a:t>
            </a:r>
            <a:r>
              <a:rPr lang="en-US" dirty="0" smtClean="0"/>
              <a:t>Q-</a:t>
            </a:r>
            <a:r>
              <a:rPr lang="en-US" dirty="0" err="1" smtClean="0"/>
              <a:t>Pacman</a:t>
            </a:r>
            <a:endParaRPr lang="en-US" dirty="0" smtClean="0"/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Q-</a:t>
            </a:r>
            <a:r>
              <a:rPr lang="en-US" dirty="0" err="1" smtClean="0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sz="4000" dirty="0" smtClean="0">
                <a:latin typeface="Calibri"/>
              </a:rPr>
              <a:t>داستان تا کنون: </a:t>
            </a:r>
            <a:r>
              <a:rPr lang="en-US" sz="4000" dirty="0" smtClean="0">
                <a:latin typeface="Calibri"/>
              </a:rPr>
              <a:t>MDPs </a:t>
            </a:r>
            <a:r>
              <a:rPr lang="fa-IR" sz="4000" dirty="0" smtClean="0">
                <a:latin typeface="Calibri"/>
              </a:rPr>
              <a:t> و </a:t>
            </a:r>
            <a:r>
              <a:rPr lang="en-US" sz="4000" dirty="0" smtClean="0">
                <a:latin typeface="Calibri"/>
              </a:rPr>
              <a:t>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en-US" sz="2800" dirty="0" smtClean="0">
                <a:latin typeface="Calibri"/>
                <a:cs typeface="B Nazanin" pitchFamily="2" charset="-78"/>
              </a:rPr>
              <a:t>MDP </a:t>
            </a:r>
            <a:r>
              <a:rPr lang="fa-IR" sz="2800" dirty="0">
                <a:latin typeface="Calibri"/>
                <a:cs typeface="B Nazanin" pitchFamily="2" charset="-78"/>
              </a:rPr>
              <a:t> </a:t>
            </a:r>
            <a:r>
              <a:rPr lang="fa-IR" sz="2800" dirty="0" smtClean="0">
                <a:latin typeface="Calibri"/>
                <a:cs typeface="B Nazanin" pitchFamily="2" charset="-78"/>
              </a:rPr>
              <a:t>معلوم: راه حل آفلاین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هدف</a:t>
            </a:r>
            <a:r>
              <a:rPr lang="en-US" sz="2400" dirty="0" smtClean="0">
                <a:latin typeface="Calibri"/>
                <a:cs typeface="B Nazanin" pitchFamily="2" charset="-78"/>
              </a:rPr>
              <a:t>				</a:t>
            </a:r>
            <a:r>
              <a:rPr lang="fa-IR" sz="2400" dirty="0" smtClean="0">
                <a:latin typeface="Calibri"/>
                <a:cs typeface="B Nazanin" pitchFamily="2" charset="-78"/>
              </a:rPr>
              <a:t>روش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1600" kern="0" dirty="0" smtClean="0">
              <a:solidFill>
                <a:srgbClr val="000000"/>
              </a:solidFill>
              <a:latin typeface="Calibri"/>
              <a:cs typeface="B Nazanin" pitchFamily="2" charset="-78"/>
            </a:endParaRPr>
          </a:p>
          <a:p>
            <a:pPr algn="r" rtl="1"/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</a:rPr>
              <a:t>محاسبه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</a:rPr>
              <a:t>V*, Q*,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*		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               تکرار ارزش/سیاست </a:t>
            </a:r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endParaRPr lang="en-US" sz="1600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ارزیابی یک سیاست ثابت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		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ارزیابی سیاست</a:t>
            </a:r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61722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en-US" sz="2800" dirty="0" smtClean="0">
                <a:latin typeface="Calibri"/>
                <a:cs typeface="B Nazanin" pitchFamily="2" charset="-78"/>
              </a:rPr>
              <a:t>MDP</a:t>
            </a:r>
            <a:r>
              <a:rPr lang="fa-IR" sz="2800" dirty="0" smtClean="0">
                <a:latin typeface="Calibri"/>
                <a:cs typeface="B Nazanin" pitchFamily="2" charset="-78"/>
              </a:rPr>
              <a:t> نامعلوم: مبتنی بر مدل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3246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4572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en-US" sz="2800" dirty="0" smtClean="0">
                <a:latin typeface="Calibri"/>
                <a:cs typeface="B Nazanin" pitchFamily="2" charset="-78"/>
              </a:rPr>
              <a:t>MDP</a:t>
            </a:r>
            <a:r>
              <a:rPr lang="fa-IR" sz="2800" dirty="0" smtClean="0">
                <a:latin typeface="Calibri"/>
                <a:cs typeface="B Nazanin" pitchFamily="2" charset="-78"/>
              </a:rPr>
              <a:t> نامعلوم:</a:t>
            </a:r>
            <a:r>
              <a:rPr lang="en-US" sz="2800" dirty="0" smtClean="0">
                <a:latin typeface="Calibri"/>
                <a:cs typeface="B Nazanin" pitchFamily="2" charset="-78"/>
              </a:rPr>
              <a:t> </a:t>
            </a:r>
            <a:r>
              <a:rPr lang="fa-IR" sz="2800" dirty="0" smtClean="0">
                <a:latin typeface="Calibri"/>
                <a:cs typeface="B Nazanin" pitchFamily="2" charset="-78"/>
              </a:rPr>
              <a:t>بدون مدل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096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48400" y="4414897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هدف</a:t>
            </a:r>
            <a:r>
              <a:rPr lang="en-US" sz="2400" dirty="0" smtClean="0">
                <a:latin typeface="Calibri"/>
                <a:cs typeface="B Nazanin" pitchFamily="2" charset="-78"/>
              </a:rPr>
              <a:t>			</a:t>
            </a:r>
            <a:r>
              <a:rPr lang="fa-IR" sz="2400" dirty="0" smtClean="0">
                <a:latin typeface="Calibri"/>
                <a:cs typeface="B Nazanin" pitchFamily="2" charset="-78"/>
              </a:rPr>
              <a:t>روش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1600" kern="0" dirty="0" smtClean="0">
              <a:solidFill>
                <a:srgbClr val="000000"/>
              </a:solidFill>
              <a:latin typeface="Calibri"/>
              <a:cs typeface="B Nazanin" pitchFamily="2" charset="-78"/>
            </a:endParaRPr>
          </a:p>
          <a:p>
            <a:pPr algn="r" rtl="1"/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</a:rPr>
              <a:t>محاسبه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</a:rPr>
              <a:t>V*, Q*,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*	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</a:t>
            </a:r>
            <a:r>
              <a:rPr lang="fa-IR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تکرار ارزش/سیاست 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روی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MDP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تقریبی</a:t>
            </a:r>
          </a:p>
          <a:p>
            <a:pPr algn="r" rtl="1"/>
            <a:endParaRPr lang="en-US" sz="1600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r>
              <a:rPr lang="fa-IR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ارزیابی یک سیاست ثابت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 </a:t>
            </a:r>
            <a:r>
              <a:rPr lang="fa-IR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   ارزیابی سیاست روی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MDP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تقریبی</a:t>
            </a:r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4562701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هدف</a:t>
            </a:r>
            <a:r>
              <a:rPr lang="en-US" sz="2400" dirty="0" smtClean="0">
                <a:latin typeface="Calibri"/>
                <a:cs typeface="B Nazanin" pitchFamily="2" charset="-78"/>
              </a:rPr>
              <a:t>			</a:t>
            </a:r>
            <a:r>
              <a:rPr lang="fa-IR" sz="2400" dirty="0" smtClean="0">
                <a:latin typeface="Calibri"/>
                <a:cs typeface="B Nazanin" pitchFamily="2" charset="-78"/>
              </a:rPr>
              <a:t>روش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1600" kern="0" dirty="0" smtClean="0">
              <a:solidFill>
                <a:srgbClr val="000000"/>
              </a:solidFill>
              <a:latin typeface="Calibri"/>
              <a:cs typeface="B Nazanin" pitchFamily="2" charset="-78"/>
            </a:endParaRPr>
          </a:p>
          <a:p>
            <a:pPr algn="r" rtl="1"/>
            <a:r>
              <a:rPr lang="fa-IR" kern="0" dirty="0">
                <a:solidFill>
                  <a:srgbClr val="000000"/>
                </a:solidFill>
                <a:latin typeface="Calibri"/>
                <a:cs typeface="B Nazanin" pitchFamily="2" charset="-78"/>
              </a:rPr>
              <a:t>محاسبه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B Nazanin" pitchFamily="2" charset="-78"/>
              </a:rPr>
              <a:t>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* </a:t>
            </a:r>
            <a:r>
              <a:rPr lang="fa-IR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   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	Q-learning</a:t>
            </a:r>
          </a:p>
          <a:p>
            <a:pPr algn="r" rtl="1"/>
            <a:endParaRPr lang="en-US" sz="1600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r>
              <a:rPr lang="fa-IR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ارزیابی یک سیاست ثابت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  </a:t>
            </a:r>
            <a:r>
              <a:rPr lang="en-US" kern="0" dirty="0" smtClean="0">
                <a:solidFill>
                  <a:srgbClr val="000000"/>
                </a:solidFill>
                <a:latin typeface="Calibri"/>
                <a:cs typeface="B Nazanin" pitchFamily="2" charset="-78"/>
                <a:sym typeface="Symbol" pitchFamily="18" charset="2"/>
              </a:rPr>
              <a:t>	Value Learning</a:t>
            </a:r>
          </a:p>
          <a:p>
            <a:pPr algn="r" rtl="1"/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  <a:p>
            <a:pPr algn="r" rtl="1"/>
            <a:endParaRPr lang="en-US" kern="0" dirty="0" smtClean="0">
              <a:solidFill>
                <a:srgbClr val="000000"/>
              </a:solidFill>
              <a:latin typeface="Calibri"/>
              <a:cs typeface="B Nazanin" pitchFamily="2" charset="-7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بدون مدل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485995" y="1413938"/>
            <a:ext cx="8153400" cy="4800600"/>
          </a:xfrm>
        </p:spPr>
        <p:txBody>
          <a:bodyPr/>
          <a:lstStyle/>
          <a:p>
            <a:pPr algn="r" rtl="1"/>
            <a:r>
              <a:rPr lang="fa-IR" dirty="0" smtClean="0"/>
              <a:t>یادگیری بدون مدل (تفاوت زمانی)</a:t>
            </a:r>
          </a:p>
          <a:p>
            <a:pPr lvl="1" algn="r" rtl="1"/>
            <a:r>
              <a:rPr lang="fa-IR" dirty="0" smtClean="0"/>
              <a:t>جهان را از طریق تجربه یاد بگیرید</a:t>
            </a:r>
          </a:p>
          <a:p>
            <a:pPr lvl="1" algn="r" rtl="1"/>
            <a:endParaRPr lang="en-US" dirty="0" smtClean="0"/>
          </a:p>
          <a:p>
            <a:pPr lvl="1" algn="r" rtl="1"/>
            <a:endParaRPr lang="en-US" dirty="0" smtClean="0"/>
          </a:p>
          <a:p>
            <a:pPr lvl="1" algn="r" rtl="1"/>
            <a:r>
              <a:rPr lang="fa-IR" dirty="0" smtClean="0"/>
              <a:t>در هر انتقال تخمینها را به روز کنید.</a:t>
            </a:r>
          </a:p>
          <a:p>
            <a:pPr lvl="1" algn="r" rtl="1"/>
            <a:endParaRPr lang="en-US" dirty="0" smtClean="0"/>
          </a:p>
          <a:p>
            <a:pPr lvl="1" algn="r" rtl="1"/>
            <a:r>
              <a:rPr lang="fa-IR" dirty="0" smtClean="0"/>
              <a:t>در طول زمان، به روزرسانیها رفتار رابطه ی بلمان را تقلید می کنند.</a:t>
            </a:r>
          </a:p>
          <a:p>
            <a:pPr lvl="2" algn="r" rtl="1"/>
            <a:endParaRPr lang="en-US" sz="2000" dirty="0" smtClean="0"/>
          </a:p>
          <a:p>
            <a:pPr algn="r" rtl="1"/>
            <a:endParaRPr lang="en-US" sz="3600" dirty="0" smtClean="0"/>
          </a:p>
          <a:p>
            <a:pPr algn="r" rtl="1"/>
            <a:endParaRPr lang="en-US" dirty="0" smtClean="0"/>
          </a:p>
          <a:p>
            <a:pPr lvl="1" algn="r" rtl="1"/>
            <a:endParaRPr lang="en-US" dirty="0" smtClean="0"/>
          </a:p>
          <a:p>
            <a:pPr lvl="1" algn="r" rtl="1"/>
            <a:endParaRPr lang="en-US" dirty="0" smtClean="0"/>
          </a:p>
          <a:p>
            <a:pPr lvl="1" algn="r" rtl="1"/>
            <a:endParaRPr lang="en-US" dirty="0" smtClean="0"/>
          </a:p>
          <a:p>
            <a:pPr algn="r" rtl="1"/>
            <a:endParaRPr lang="en-US" dirty="0" smtClean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1916" y="4045641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74769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25771" y="295728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14400" y="150948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6048" y="381423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  <a:endParaRPr lang="en-US" sz="2400" dirty="0">
                <a:solidFill>
                  <a:srgbClr val="3333FF"/>
                </a:solidFill>
                <a:latin typeface="Calibri"/>
                <a:cs typeface="Calibri"/>
              </a:endParaRP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352800" y="1302526"/>
            <a:ext cx="8229600" cy="4525963"/>
          </a:xfrm>
        </p:spPr>
        <p:txBody>
          <a:bodyPr/>
          <a:lstStyle/>
          <a:p>
            <a:pPr algn="r" rtl="1"/>
            <a:r>
              <a:rPr lang="fa-IR" sz="2400" dirty="0" smtClean="0"/>
              <a:t>ما می خواهیم مقادیر </a:t>
            </a:r>
            <a:r>
              <a:rPr lang="en-US" sz="2400" dirty="0" smtClean="0"/>
              <a:t>Q</a:t>
            </a:r>
            <a:r>
              <a:rPr lang="fa-IR" sz="2400" dirty="0" smtClean="0"/>
              <a:t> را در هر </a:t>
            </a:r>
            <a:r>
              <a:rPr lang="en-US" sz="2400" dirty="0" smtClean="0"/>
              <a:t>Q-state</a:t>
            </a:r>
            <a:r>
              <a:rPr lang="fa-IR" sz="2400" dirty="0" smtClean="0"/>
              <a:t> به روزرسانی کنیم:</a:t>
            </a:r>
            <a:endParaRPr lang="en-US" sz="2400" dirty="0" smtClean="0"/>
          </a:p>
          <a:p>
            <a:pPr lvl="1" algn="r" rtl="1"/>
            <a:endParaRPr lang="en-US" sz="2000" dirty="0" smtClean="0"/>
          </a:p>
          <a:p>
            <a:pPr lvl="1" algn="r" rtl="1"/>
            <a:endParaRPr lang="en-US" sz="2000" dirty="0" smtClean="0"/>
          </a:p>
          <a:p>
            <a:pPr lvl="1" algn="r" rtl="1"/>
            <a:r>
              <a:rPr lang="fa-IR" sz="2000" dirty="0" smtClean="0"/>
              <a:t>اما بدون دانستن </a:t>
            </a:r>
            <a:r>
              <a:rPr lang="en-US" sz="2000" dirty="0" smtClean="0"/>
              <a:t>T</a:t>
            </a:r>
            <a:r>
              <a:rPr lang="fa-IR" sz="2000" dirty="0" smtClean="0"/>
              <a:t> و </a:t>
            </a:r>
            <a:r>
              <a:rPr lang="en-US" sz="2000" dirty="0" smtClean="0"/>
              <a:t>R</a:t>
            </a:r>
            <a:r>
              <a:rPr lang="fa-IR" sz="2000" dirty="0" smtClean="0"/>
              <a:t> نمی توانیم به روزرسانی فوق را حساب کنیم</a:t>
            </a:r>
          </a:p>
          <a:p>
            <a:pPr lvl="4" algn="r" rtl="1"/>
            <a:endParaRPr lang="en-US" sz="1200" dirty="0" smtClean="0"/>
          </a:p>
          <a:p>
            <a:pPr algn="r" rtl="1"/>
            <a:r>
              <a:rPr lang="fa-IR" sz="2400" dirty="0" smtClean="0"/>
              <a:t>به جای آن، در حین اجرا میانگین می گیریم.</a:t>
            </a:r>
            <a:endParaRPr lang="en-US" sz="2400" dirty="0" smtClean="0"/>
          </a:p>
          <a:p>
            <a:pPr lvl="1" algn="r" rtl="1"/>
            <a:r>
              <a:rPr lang="fa-IR" sz="2000" dirty="0" smtClean="0"/>
              <a:t>یک انتقال </a:t>
            </a:r>
            <a:r>
              <a:rPr lang="en-US" sz="2000" dirty="0" smtClean="0"/>
              <a:t>(</a:t>
            </a:r>
            <a:r>
              <a:rPr lang="en-US" sz="2000" dirty="0" err="1" smtClean="0"/>
              <a:t>s,a,r,s</a:t>
            </a:r>
            <a:r>
              <a:rPr lang="en-US" sz="2000" dirty="0" smtClean="0"/>
              <a:t>’)</a:t>
            </a:r>
            <a:r>
              <a:rPr lang="fa-IR" sz="2000" dirty="0" smtClean="0"/>
              <a:t> را انجام دهید.</a:t>
            </a:r>
            <a:endParaRPr lang="en-US" sz="2000" dirty="0" smtClean="0"/>
          </a:p>
          <a:p>
            <a:pPr lvl="1" algn="r" rtl="1"/>
            <a:r>
              <a:rPr lang="fa-IR" sz="2000" dirty="0" smtClean="0"/>
              <a:t>این نمونه مقدار جدیدی برای </a:t>
            </a:r>
            <a:r>
              <a:rPr lang="en-US" sz="2000" dirty="0" smtClean="0"/>
              <a:t>Q</a:t>
            </a:r>
            <a:r>
              <a:rPr lang="fa-IR" sz="2000" dirty="0" smtClean="0"/>
              <a:t> به ما می دهد:</a:t>
            </a:r>
            <a:endParaRPr lang="en-US" sz="2000" dirty="0" smtClean="0"/>
          </a:p>
          <a:p>
            <a:pPr lvl="2" algn="r" rtl="1"/>
            <a:endParaRPr lang="en-US" sz="1600" dirty="0" smtClean="0"/>
          </a:p>
          <a:p>
            <a:pPr lvl="2" algn="r" rtl="1"/>
            <a:endParaRPr lang="en-US" sz="1600" dirty="0" smtClean="0"/>
          </a:p>
          <a:p>
            <a:pPr lvl="1" algn="r" rtl="1"/>
            <a:r>
              <a:rPr lang="fa-IR" sz="2000" dirty="0" smtClean="0"/>
              <a:t>اما ما می خواهیم روی مقادیر </a:t>
            </a:r>
            <a:r>
              <a:rPr lang="en-US" sz="2000" dirty="0" smtClean="0"/>
              <a:t>Q(</a:t>
            </a:r>
            <a:r>
              <a:rPr lang="en-US" sz="2000" dirty="0" err="1" smtClean="0"/>
              <a:t>s,a</a:t>
            </a:r>
            <a:r>
              <a:rPr lang="en-US" sz="2000" dirty="0" smtClean="0"/>
              <a:t>)</a:t>
            </a:r>
            <a:r>
              <a:rPr lang="fa-IR" sz="2000" dirty="0" smtClean="0"/>
              <a:t> میانگین گیری کنیم. </a:t>
            </a:r>
          </a:p>
          <a:p>
            <a:pPr lvl="1" algn="r" rtl="1"/>
            <a:r>
              <a:rPr lang="fa-IR" sz="2000" dirty="0" smtClean="0"/>
              <a:t>راه حل: میانگین گیری مستمر:</a:t>
            </a:r>
            <a:endParaRPr lang="en-US" sz="2000" dirty="0" smtClean="0"/>
          </a:p>
          <a:p>
            <a:pPr lvl="1" algn="r" rtl="1"/>
            <a:endParaRPr lang="en-US" sz="2000" dirty="0" smtClean="0"/>
          </a:p>
          <a:p>
            <a:pPr lvl="1" algn="r" rtl="1"/>
            <a:endParaRPr lang="en-US" sz="2000" dirty="0" smtClean="0"/>
          </a:p>
          <a:p>
            <a:pPr lvl="1" algn="r" rtl="1"/>
            <a:endParaRPr lang="en-US" sz="2000" dirty="0" smtClean="0"/>
          </a:p>
          <a:p>
            <a:pPr lvl="1" algn="r" rtl="1"/>
            <a:endParaRPr lang="en-US" sz="2000" dirty="0" smtClean="0"/>
          </a:p>
          <a:p>
            <a:pPr lvl="1" algn="r" rtl="1"/>
            <a:endParaRPr lang="en-US" sz="2000" dirty="0" smtClean="0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5675" y="5791200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9093" y="4244502"/>
            <a:ext cx="34686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12984" y="1752600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خواص </a:t>
            </a:r>
            <a:r>
              <a:rPr lang="en-US" dirty="0" smtClean="0"/>
              <a:t>Q-Learning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430000" cy="4525962"/>
          </a:xfrm>
        </p:spPr>
        <p:txBody>
          <a:bodyPr/>
          <a:lstStyle/>
          <a:p>
            <a:pPr algn="r" rtl="1"/>
            <a:r>
              <a:rPr lang="fa-IR" sz="2800" dirty="0" smtClean="0"/>
              <a:t>نتیجه ی جالب: یادگیری </a:t>
            </a:r>
            <a:r>
              <a:rPr lang="en-US" sz="2800" dirty="0" smtClean="0"/>
              <a:t>Q</a:t>
            </a:r>
            <a:r>
              <a:rPr lang="fa-IR" sz="2800" dirty="0" smtClean="0"/>
              <a:t> منجر به پیداکردن سیاست بهینه می شود. حتی اگر غیر بهینه عمل کنید. </a:t>
            </a: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/>
              <a:t>به اینکار یادگیری </a:t>
            </a:r>
            <a:r>
              <a:rPr lang="en-US" sz="2800" dirty="0">
                <a:solidFill>
                  <a:srgbClr val="C00000"/>
                </a:solidFill>
              </a:rPr>
              <a:t>off-policy</a:t>
            </a:r>
            <a:r>
              <a:rPr lang="fa-IR" sz="2800" dirty="0">
                <a:solidFill>
                  <a:srgbClr val="C00000"/>
                </a:solidFill>
              </a:rPr>
              <a:t> </a:t>
            </a:r>
            <a:r>
              <a:rPr lang="fa-IR" sz="2800" dirty="0"/>
              <a:t>می گویند</a:t>
            </a:r>
            <a:r>
              <a:rPr lang="fa-IR" sz="2800" dirty="0">
                <a:solidFill>
                  <a:srgbClr val="C00000"/>
                </a:solidFill>
              </a:rPr>
              <a:t>. </a:t>
            </a:r>
            <a:endParaRPr lang="en-US" sz="2800" dirty="0">
              <a:solidFill>
                <a:srgbClr val="C00000"/>
              </a:solidFill>
            </a:endParaRP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/>
              <a:t>هشدارها:</a:t>
            </a:r>
            <a:endParaRPr lang="en-US" sz="2800" dirty="0"/>
          </a:p>
          <a:p>
            <a:pPr lvl="1" algn="r" rtl="1"/>
            <a:r>
              <a:rPr lang="fa-IR" sz="2400" dirty="0"/>
              <a:t>باید به اندازه کافی اکتشاف کنید. </a:t>
            </a:r>
            <a:endParaRPr lang="en-US" sz="2400" dirty="0"/>
          </a:p>
          <a:p>
            <a:pPr lvl="1" algn="r" rtl="1"/>
            <a:r>
              <a:rPr lang="fa-IR" sz="2400" dirty="0"/>
              <a:t>باید نرخ یادگیری را به تدریج کاهش دهید. </a:t>
            </a:r>
            <a:endParaRPr lang="en-US" sz="2400" dirty="0"/>
          </a:p>
          <a:p>
            <a:pPr lvl="1" algn="r" rtl="1"/>
            <a:r>
              <a:rPr lang="fa-IR" sz="2400" dirty="0"/>
              <a:t>اما نباید نرخ یادگیری را خیلی سریع تغییر دهید. </a:t>
            </a:r>
            <a:endParaRPr lang="en-US" sz="2400" dirty="0"/>
          </a:p>
          <a:p>
            <a:pPr lvl="1" algn="r" rtl="1"/>
            <a:r>
              <a:rPr lang="fa-IR" sz="2400" dirty="0"/>
              <a:t>اما مهم نیست که چگونه اعمال را انتخاب می کنید. </a:t>
            </a:r>
          </a:p>
          <a:p>
            <a:pPr lvl="3" algn="r" rtl="1"/>
            <a:endParaRPr lang="en-US" sz="1800" dirty="0" smtClean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24384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5" name="Qlearning--auto--cliff-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143000"/>
            <a:ext cx="853440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اکتشاف و بهره برداری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چگونه فضای مساله را بگردیم؟</a:t>
            </a:r>
            <a:endParaRPr 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3694970" y="1371600"/>
            <a:ext cx="8001000" cy="5029200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dirty="0" smtClean="0"/>
              <a:t>دو </a:t>
            </a:r>
            <a:r>
              <a:rPr lang="fa-IR" dirty="0" smtClean="0"/>
              <a:t>راه حل متداول:</a:t>
            </a:r>
            <a:endParaRPr lang="en-US" dirty="0" smtClean="0"/>
          </a:p>
          <a:p>
            <a:pPr lvl="1" algn="r" rtl="1">
              <a:lnSpc>
                <a:spcPct val="90000"/>
              </a:lnSpc>
            </a:pPr>
            <a:r>
              <a:rPr lang="fa-IR" dirty="0" smtClean="0"/>
              <a:t>ساده: اعمال تصادفی </a:t>
            </a:r>
            <a:r>
              <a:rPr lang="en-US" dirty="0" smtClean="0"/>
              <a:t>(</a:t>
            </a:r>
            <a:r>
              <a:rPr lang="en-US" dirty="0" smtClean="0">
                <a:sym typeface="Symbol" pitchFamily="18" charset="2"/>
              </a:rPr>
              <a:t>-greedy)</a:t>
            </a:r>
            <a:endParaRPr lang="en-US" dirty="0" smtClean="0"/>
          </a:p>
          <a:p>
            <a:pPr lvl="2" algn="r" rtl="1">
              <a:lnSpc>
                <a:spcPct val="90000"/>
              </a:lnSpc>
            </a:pPr>
            <a:r>
              <a:rPr lang="fa-IR" dirty="0" smtClean="0"/>
              <a:t>در هر گام یک عدد تصادفی تولید کنید. </a:t>
            </a:r>
          </a:p>
          <a:p>
            <a:pPr lvl="2" algn="r" rtl="1">
              <a:lnSpc>
                <a:spcPct val="90000"/>
              </a:lnSpc>
            </a:pPr>
            <a:r>
              <a:rPr lang="fa-IR" dirty="0" smtClean="0"/>
              <a:t>با احتمال کوچک </a:t>
            </a:r>
            <a:r>
              <a:rPr lang="en-US" dirty="0">
                <a:sym typeface="Symbol" pitchFamily="18" charset="2"/>
              </a:rPr>
              <a:t></a:t>
            </a:r>
            <a:r>
              <a:rPr lang="fa-IR" dirty="0" smtClean="0"/>
              <a:t> تصادفی عمل کنید.</a:t>
            </a:r>
            <a:endParaRPr lang="en-US" dirty="0" smtClean="0"/>
          </a:p>
          <a:p>
            <a:pPr lvl="2" algn="r" rtl="1">
              <a:lnSpc>
                <a:spcPct val="90000"/>
              </a:lnSpc>
            </a:pPr>
            <a:r>
              <a:rPr lang="fa-IR" dirty="0" smtClean="0"/>
              <a:t>با احتمال (بالای) </a:t>
            </a:r>
            <a:r>
              <a:rPr lang="en-US" dirty="0"/>
              <a:t>1-</a:t>
            </a:r>
            <a:r>
              <a:rPr lang="en-US" dirty="0">
                <a:sym typeface="Symbol" pitchFamily="18" charset="2"/>
              </a:rPr>
              <a:t></a:t>
            </a:r>
            <a:r>
              <a:rPr lang="fa-IR" dirty="0" smtClean="0"/>
              <a:t> طبق سیاست فعلی عمل کنید. </a:t>
            </a:r>
            <a:endParaRPr lang="en-US" dirty="0" smtClean="0">
              <a:sym typeface="Symbol" pitchFamily="18" charset="2"/>
            </a:endParaRPr>
          </a:p>
          <a:p>
            <a:pPr lvl="2" algn="r" rtl="1">
              <a:lnSpc>
                <a:spcPct val="90000"/>
              </a:lnSpc>
            </a:pPr>
            <a:endParaRPr lang="en-US" dirty="0" smtClean="0">
              <a:sym typeface="Symbol" pitchFamily="18" charset="2"/>
            </a:endParaRPr>
          </a:p>
          <a:p>
            <a:pPr lvl="1" algn="r" rtl="1">
              <a:lnSpc>
                <a:spcPct val="90000"/>
              </a:lnSpc>
            </a:pPr>
            <a:r>
              <a:rPr lang="fa-IR" dirty="0" smtClean="0">
                <a:sym typeface="Symbol" pitchFamily="18" charset="2"/>
              </a:rPr>
              <a:t>مشکلات این روش:</a:t>
            </a:r>
            <a:endParaRPr lang="en-US" dirty="0" smtClean="0">
              <a:sym typeface="Symbol" pitchFamily="18" charset="2"/>
            </a:endParaRPr>
          </a:p>
          <a:p>
            <a:pPr lvl="2" algn="r" rtl="1">
              <a:lnSpc>
                <a:spcPct val="90000"/>
              </a:lnSpc>
            </a:pPr>
            <a:r>
              <a:rPr lang="fa-IR" dirty="0" smtClean="0">
                <a:sym typeface="Symbol" pitchFamily="18" charset="2"/>
              </a:rPr>
              <a:t>بعد از یادگیری، هنوز اشتباهات را تکرار می کنیم. </a:t>
            </a:r>
            <a:endParaRPr lang="en-US" dirty="0" smtClean="0">
              <a:sym typeface="Symbol" pitchFamily="18" charset="2"/>
            </a:endParaRPr>
          </a:p>
          <a:p>
            <a:pPr lvl="2" algn="r" rtl="1">
              <a:lnSpc>
                <a:spcPct val="90000"/>
              </a:lnSpc>
            </a:pPr>
            <a:r>
              <a:rPr lang="fa-IR" dirty="0" smtClean="0">
                <a:sym typeface="Symbol" pitchFamily="18" charset="2"/>
              </a:rPr>
              <a:t>راه حل: کاهش </a:t>
            </a:r>
            <a:r>
              <a:rPr lang="en-US" dirty="0" smtClean="0">
                <a:sym typeface="Symbol" pitchFamily="18" charset="2"/>
              </a:rPr>
              <a:t></a:t>
            </a:r>
            <a:r>
              <a:rPr lang="fa-IR" dirty="0" smtClean="0">
                <a:sym typeface="Symbol" pitchFamily="18" charset="2"/>
              </a:rPr>
              <a:t> به مرور زمان</a:t>
            </a:r>
          </a:p>
          <a:p>
            <a:pPr lvl="2" algn="r" rtl="1">
              <a:lnSpc>
                <a:spcPct val="90000"/>
              </a:lnSpc>
            </a:pPr>
            <a:r>
              <a:rPr lang="fa-IR" dirty="0" smtClean="0">
                <a:sym typeface="Symbol" pitchFamily="18" charset="2"/>
              </a:rPr>
              <a:t>راه بهتر: تابع اکتشاف</a:t>
            </a:r>
          </a:p>
          <a:p>
            <a:pPr lvl="2" algn="r" rtl="1">
              <a:lnSpc>
                <a:spcPct val="90000"/>
              </a:lnSpc>
            </a:pPr>
            <a:endParaRPr lang="en-US" dirty="0" smtClean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219200"/>
            <a:ext cx="3348017" cy="4267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Lecture2-uniformed search</Template>
  <TotalTime>45377</TotalTime>
  <Words>872</Words>
  <Application>Microsoft Office PowerPoint</Application>
  <PresentationFormat>Custom</PresentationFormat>
  <Paragraphs>175</Paragraphs>
  <Slides>21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dan-berkeley-nlp-v1</vt:lpstr>
      <vt:lpstr>هوش مصنوعی</vt:lpstr>
      <vt:lpstr>یادگیری تقویتی</vt:lpstr>
      <vt:lpstr>داستان تا کنون: MDPs  و RL</vt:lpstr>
      <vt:lpstr>یادگیری بدون مدل</vt:lpstr>
      <vt:lpstr>Q-Learning</vt:lpstr>
      <vt:lpstr>خواص Q-Learning</vt:lpstr>
      <vt:lpstr>دموی Q-Learning</vt:lpstr>
      <vt:lpstr>اکتشاف و بهره برداری</vt:lpstr>
      <vt:lpstr>چگونه فضای مساله را بگردیم؟</vt:lpstr>
      <vt:lpstr>دومی یادگیری  -greedy  </vt:lpstr>
      <vt:lpstr>توابع اکتشاف</vt:lpstr>
      <vt:lpstr>دموی تابع اکتشاف</vt:lpstr>
      <vt:lpstr>پشیمانی</vt:lpstr>
      <vt:lpstr>یادگیری Q تقریبی</vt:lpstr>
      <vt:lpstr>تعمیم بین حالتها</vt:lpstr>
      <vt:lpstr>مثال</vt:lpstr>
      <vt:lpstr>نمایش مبتنی بر ویژگی</vt:lpstr>
      <vt:lpstr>توابع خطی برای سودمندی</vt:lpstr>
      <vt:lpstr>یادگیری Q تقریبی</vt:lpstr>
      <vt:lpstr>مثال: Q-Pacman</vt:lpstr>
      <vt:lpstr>دموی Q-Pacman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3004</cp:revision>
  <cp:lastPrinted>2014-02-25T20:18:13Z</cp:lastPrinted>
  <dcterms:created xsi:type="dcterms:W3CDTF">2004-08-27T04:16:05Z</dcterms:created>
  <dcterms:modified xsi:type="dcterms:W3CDTF">2023-12-19T06:21:03Z</dcterms:modified>
</cp:coreProperties>
</file>